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259" r:id="rId3"/>
    <p:sldId id="260" r:id="rId4"/>
    <p:sldId id="263" r:id="rId5"/>
    <p:sldId id="257" r:id="rId6"/>
    <p:sldId id="261" r:id="rId7"/>
    <p:sldId id="262" r:id="rId8"/>
    <p:sldId id="267" r:id="rId9"/>
    <p:sldId id="272" r:id="rId10"/>
    <p:sldId id="271" r:id="rId11"/>
    <p:sldId id="264" r:id="rId12"/>
    <p:sldId id="268" r:id="rId13"/>
    <p:sldId id="274" r:id="rId14"/>
    <p:sldId id="277" r:id="rId15"/>
    <p:sldId id="278" r:id="rId16"/>
    <p:sldId id="275" r:id="rId17"/>
    <p:sldId id="276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lt-LT" smtClean="0"/>
              <a:t>Spustelėkite norėdami redaguoti šablono paantraštės stilių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lt-LT" smtClean="0"/>
              <a:t>Spustelėkite piktogr. norėdami įtraukti pav.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vadinima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as su antraš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ortelės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siūlymo pavadinimas kortelė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arba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lt-LT" smtClean="0"/>
              <a:t>Redaguoti šablono teksto stilius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lt-LT" smtClean="0"/>
              <a:t>Redaguoti šablono teksto stilius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lt-LT" smtClean="0"/>
              <a:t>Spustelėję redag. ruoš. pavad. stilių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 smtClean="0"/>
              <a:t>Redaguoti šablono teksto stilius</a:t>
            </a:r>
          </a:p>
          <a:p>
            <a:pPr lvl="1"/>
            <a:r>
              <a:rPr lang="lt-LT" smtClean="0"/>
              <a:t>Antras lygis</a:t>
            </a:r>
          </a:p>
          <a:p>
            <a:pPr lvl="2"/>
            <a:r>
              <a:rPr lang="lt-LT" smtClean="0"/>
              <a:t>Trečias lygis</a:t>
            </a:r>
          </a:p>
          <a:p>
            <a:pPr lvl="3"/>
            <a:r>
              <a:rPr lang="lt-LT" smtClean="0"/>
              <a:t>Ketvirtas lygis</a:t>
            </a:r>
          </a:p>
          <a:p>
            <a:pPr lvl="4"/>
            <a:r>
              <a:rPr lang="lt-LT" smtClean="0"/>
              <a:t>Penktas lygis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6/26/2020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jjanonis.lt/" TargetMode="External"/><Relationship Id="rId2" Type="http://schemas.openxmlformats.org/officeDocument/2006/relationships/hyperlink" Target="http://hasi.urbibas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facebook.com/groups/2436600516377361/" TargetMode="External"/><Relationship Id="rId4" Type="http://schemas.openxmlformats.org/officeDocument/2006/relationships/hyperlink" Target="http://www.aeccb.pt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twinspace.etwinning.net/98273/home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523700" y="368616"/>
            <a:ext cx="8911687" cy="2092196"/>
          </a:xfrm>
        </p:spPr>
        <p:txBody>
          <a:bodyPr>
            <a:normAutofit fontScale="90000"/>
          </a:bodyPr>
          <a:lstStyle/>
          <a:p>
            <a:r>
              <a:rPr lang="en-US" sz="4000" b="1" i="1" dirty="0">
                <a:latin typeface="Georgia" panose="02040502050405020303" pitchFamily="18" charset="0"/>
              </a:rPr>
              <a:t>‚‚+ PARTICIPATORY DEMOCRACY, </a:t>
            </a:r>
            <a:br>
              <a:rPr lang="en-US" sz="4000" b="1" i="1" dirty="0">
                <a:latin typeface="Georgia" panose="02040502050405020303" pitchFamily="18" charset="0"/>
              </a:rPr>
            </a:br>
            <a:r>
              <a:rPr lang="en-US" sz="4000" b="1" i="1" dirty="0">
                <a:latin typeface="Georgia" panose="02040502050405020303" pitchFamily="18" charset="0"/>
              </a:rPr>
              <a:t>    		+ ACTIVE CITIZENSHIP</a:t>
            </a:r>
            <a:r>
              <a:rPr lang="en-US" sz="4000" b="1" i="1" dirty="0" smtClean="0">
                <a:latin typeface="Georgia" panose="02040502050405020303" pitchFamily="18" charset="0"/>
              </a:rPr>
              <a:t>“</a:t>
            </a:r>
            <a:r>
              <a:rPr lang="lt-LT" sz="4000" b="1" i="1" dirty="0" smtClean="0">
                <a:latin typeface="Georgia" panose="02040502050405020303" pitchFamily="18" charset="0"/>
              </a:rPr>
              <a:t/>
            </a:r>
            <a:br>
              <a:rPr lang="lt-LT" sz="4000" b="1" i="1" dirty="0" smtClean="0">
                <a:latin typeface="Georgia" panose="02040502050405020303" pitchFamily="18" charset="0"/>
              </a:rPr>
            </a:br>
            <a:r>
              <a:rPr lang="en-US" sz="4000" b="1" i="1" dirty="0" smtClean="0"/>
              <a:t> </a:t>
            </a:r>
            <a:endParaRPr lang="en-US" sz="4000" b="1" i="1" dirty="0"/>
          </a:p>
        </p:txBody>
      </p:sp>
      <p:pic>
        <p:nvPicPr>
          <p:cNvPr id="4" name="Picture 2" descr="Vaizdo rezultatas pagal užklausą „erasmus +“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2460812"/>
            <a:ext cx="6773239" cy="22248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8287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>
                <a:latin typeface="Georgia" panose="02040502050405020303" pitchFamily="18" charset="0"/>
              </a:rPr>
              <a:t>PROJEKTO TIKSLAI  </a:t>
            </a:r>
            <a:endParaRPr lang="en-US" b="1" dirty="0">
              <a:latin typeface="Georgia" panose="02040502050405020303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400" dirty="0">
                <a:latin typeface="Georgia" panose="02040502050405020303" pitchFamily="18" charset="0"/>
              </a:rPr>
              <a:t>Stiprinti europietiškos tapatybės jausmą .</a:t>
            </a:r>
          </a:p>
          <a:p>
            <a:r>
              <a:rPr lang="lt-LT" sz="2400" dirty="0">
                <a:latin typeface="Georgia" panose="02040502050405020303" pitchFamily="18" charset="0"/>
              </a:rPr>
              <a:t>Domėtis demokratijos, socialinio teisingumo </a:t>
            </a:r>
            <a:r>
              <a:rPr lang="lt-LT" sz="2400" dirty="0" smtClean="0">
                <a:latin typeface="Georgia" panose="02040502050405020303" pitchFamily="18" charset="0"/>
              </a:rPr>
              <a:t>ir </a:t>
            </a:r>
            <a:r>
              <a:rPr lang="lt-LT" sz="2400" dirty="0">
                <a:latin typeface="Georgia" panose="02040502050405020303" pitchFamily="18" charset="0"/>
              </a:rPr>
              <a:t>žmogaus </a:t>
            </a:r>
            <a:r>
              <a:rPr lang="lt-LT" sz="2400" dirty="0" smtClean="0">
                <a:latin typeface="Georgia" panose="02040502050405020303" pitchFamily="18" charset="0"/>
              </a:rPr>
              <a:t>teisių įgyvendinimo </a:t>
            </a:r>
            <a:r>
              <a:rPr lang="lt-LT" sz="2400" dirty="0">
                <a:latin typeface="Georgia" panose="02040502050405020303" pitchFamily="18" charset="0"/>
              </a:rPr>
              <a:t>principais. </a:t>
            </a:r>
            <a:endParaRPr lang="lt-LT" sz="2400" dirty="0" smtClean="0">
              <a:latin typeface="Georgia" panose="02040502050405020303" pitchFamily="18" charset="0"/>
            </a:endParaRPr>
          </a:p>
          <a:p>
            <a:r>
              <a:rPr lang="lt-LT" sz="2400" dirty="0" smtClean="0">
                <a:latin typeface="Georgia" panose="02040502050405020303" pitchFamily="18" charset="0"/>
              </a:rPr>
              <a:t>Tobulinti užsienių kalbų kompetencijas ( anglų, ispanų).</a:t>
            </a:r>
          </a:p>
          <a:p>
            <a:r>
              <a:rPr lang="lt-LT" sz="2400" dirty="0" smtClean="0">
                <a:latin typeface="Georgia" panose="02040502050405020303" pitchFamily="18" charset="0"/>
              </a:rPr>
              <a:t>Pažinti skirtingas kultūras, bendravimo ypatumus.</a:t>
            </a:r>
          </a:p>
          <a:p>
            <a:endParaRPr lang="lt-LT" sz="2400" dirty="0" smtClean="0">
              <a:latin typeface="Georgia" panose="02040502050405020303" pitchFamily="18" charset="0"/>
            </a:endParaRPr>
          </a:p>
          <a:p>
            <a:endParaRPr lang="lt-LT" dirty="0" smtClean="0"/>
          </a:p>
          <a:p>
            <a:endParaRPr lang="lt-LT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5735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Georgia" panose="02040502050405020303" pitchFamily="18" charset="0"/>
              </a:rPr>
              <a:t>PROJEKTO TRUKMĖ 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lt-LT" sz="2400" dirty="0" smtClean="0">
                <a:latin typeface="Georgia" panose="02040502050405020303" pitchFamily="18" charset="0"/>
              </a:rPr>
              <a:t>Pradžia </a:t>
            </a:r>
            <a:r>
              <a:rPr lang="en-US" sz="2400" dirty="0" smtClean="0">
                <a:latin typeface="Georgia" panose="02040502050405020303" pitchFamily="18" charset="0"/>
              </a:rPr>
              <a:t>2019</a:t>
            </a:r>
            <a:r>
              <a:rPr lang="lt-LT" sz="2400" dirty="0" smtClean="0">
                <a:latin typeface="Georgia" panose="02040502050405020303" pitchFamily="18" charset="0"/>
              </a:rPr>
              <a:t> -10-02</a:t>
            </a:r>
          </a:p>
          <a:p>
            <a:r>
              <a:rPr lang="lt-LT" sz="2400" dirty="0" smtClean="0">
                <a:latin typeface="Georgia" panose="02040502050405020303" pitchFamily="18" charset="0"/>
              </a:rPr>
              <a:t>Pabaiga  </a:t>
            </a:r>
            <a:r>
              <a:rPr lang="en-US" sz="2400" dirty="0" smtClean="0">
                <a:latin typeface="Georgia" panose="02040502050405020303" pitchFamily="18" charset="0"/>
              </a:rPr>
              <a:t>2021</a:t>
            </a:r>
            <a:r>
              <a:rPr lang="lt-LT" sz="2400" dirty="0" smtClean="0">
                <a:latin typeface="Georgia" panose="02040502050405020303" pitchFamily="18" charset="0"/>
              </a:rPr>
              <a:t>- 10-01</a:t>
            </a:r>
            <a:endParaRPr lang="en-US" sz="2400" dirty="0">
              <a:latin typeface="Georgia" panose="02040502050405020303" pitchFamily="18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9406" y="1469850"/>
            <a:ext cx="3744685" cy="4441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1132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https://twinspace.etwinning.net/files/collabspace/3/73/273/98273/images/befe1031_op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361" y="624111"/>
            <a:ext cx="9005252" cy="623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20402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latin typeface="Georgia" panose="02040502050405020303" pitchFamily="18" charset="0"/>
              </a:rPr>
              <a:t>PARTNERIAI</a:t>
            </a:r>
            <a:endParaRPr lang="en-US" dirty="0">
              <a:latin typeface="Georgia" panose="02040502050405020303" pitchFamily="18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89212" y="1480457"/>
            <a:ext cx="8915400" cy="4876800"/>
          </a:xfrm>
        </p:spPr>
        <p:txBody>
          <a:bodyPr>
            <a:normAutofit lnSpcReduction="10000"/>
          </a:bodyPr>
          <a:lstStyle/>
          <a:p>
            <a:r>
              <a:rPr lang="en-US" b="1" dirty="0">
                <a:latin typeface="Georgia" panose="02040502050405020303" pitchFamily="18" charset="0"/>
              </a:rPr>
              <a:t>IES URBI </a:t>
            </a:r>
            <a:r>
              <a:rPr lang="en-US" b="1" dirty="0" smtClean="0">
                <a:latin typeface="Georgia" panose="02040502050405020303" pitchFamily="18" charset="0"/>
              </a:rPr>
              <a:t>BHI</a:t>
            </a:r>
            <a:r>
              <a:rPr lang="lt-LT" b="1" dirty="0">
                <a:latin typeface="Georgia" panose="02040502050405020303" pitchFamily="18" charset="0"/>
              </a:rPr>
              <a:t> , </a:t>
            </a:r>
            <a:r>
              <a:rPr lang="lt-LT" b="1" dirty="0" err="1" smtClean="0">
                <a:latin typeface="Georgia" panose="02040502050405020303" pitchFamily="18" charset="0"/>
              </a:rPr>
              <a:t>Basauri</a:t>
            </a:r>
            <a:r>
              <a:rPr lang="lt-LT" dirty="0" smtClean="0">
                <a:latin typeface="Georgia" panose="02040502050405020303" pitchFamily="18" charset="0"/>
              </a:rPr>
              <a:t> (</a:t>
            </a:r>
            <a:r>
              <a:rPr lang="lt-LT" dirty="0">
                <a:latin typeface="Georgia" panose="02040502050405020303" pitchFamily="18" charset="0"/>
              </a:rPr>
              <a:t>Ispanija</a:t>
            </a:r>
            <a:r>
              <a:rPr lang="lt-LT" dirty="0" smtClean="0">
                <a:latin typeface="Georgia" panose="02040502050405020303" pitchFamily="18" charset="0"/>
              </a:rPr>
              <a:t>)</a:t>
            </a:r>
          </a:p>
          <a:p>
            <a:pPr marL="0" indent="0">
              <a:buNone/>
            </a:pPr>
            <a:r>
              <a:rPr lang="lt-LT" dirty="0">
                <a:latin typeface="Georgia" panose="02040502050405020303" pitchFamily="18" charset="0"/>
                <a:hlinkClick r:id="rId2"/>
              </a:rPr>
              <a:t>http://</a:t>
            </a:r>
            <a:r>
              <a:rPr lang="lt-LT" dirty="0" smtClean="0">
                <a:latin typeface="Georgia" panose="02040502050405020303" pitchFamily="18" charset="0"/>
                <a:hlinkClick r:id="rId2"/>
              </a:rPr>
              <a:t>hasi.urbibas.org</a:t>
            </a:r>
            <a:r>
              <a:rPr lang="lt-LT" dirty="0" smtClean="0">
                <a:latin typeface="Georgia" panose="02040502050405020303" pitchFamily="18" charset="0"/>
              </a:rPr>
              <a:t> </a:t>
            </a:r>
          </a:p>
          <a:p>
            <a:endParaRPr lang="lt-LT" dirty="0" smtClean="0">
              <a:latin typeface="Georgia" panose="02040502050405020303" pitchFamily="18" charset="0"/>
            </a:endParaRPr>
          </a:p>
          <a:p>
            <a:r>
              <a:rPr lang="lt-LT" b="1" dirty="0" smtClean="0">
                <a:latin typeface="Georgia" panose="02040502050405020303" pitchFamily="18" charset="0"/>
              </a:rPr>
              <a:t>Šiaulių </a:t>
            </a:r>
            <a:r>
              <a:rPr lang="lt-LT" b="1" dirty="0">
                <a:latin typeface="Georgia" panose="02040502050405020303" pitchFamily="18" charset="0"/>
              </a:rPr>
              <a:t>Juliaus Janonio </a:t>
            </a:r>
            <a:r>
              <a:rPr lang="lt-LT" b="1" dirty="0" smtClean="0">
                <a:latin typeface="Georgia" panose="02040502050405020303" pitchFamily="18" charset="0"/>
              </a:rPr>
              <a:t>gimnazija  </a:t>
            </a:r>
            <a:r>
              <a:rPr lang="lt-LT" dirty="0" smtClean="0">
                <a:latin typeface="Georgia" panose="02040502050405020303" pitchFamily="18" charset="0"/>
              </a:rPr>
              <a:t>( Lietuva)</a:t>
            </a:r>
          </a:p>
          <a:p>
            <a:pPr marL="0" indent="0">
              <a:buNone/>
            </a:pPr>
            <a:r>
              <a:rPr lang="en-US" dirty="0">
                <a:latin typeface="Georgia" panose="02040502050405020303" pitchFamily="18" charset="0"/>
                <a:hlinkClick r:id="rId3"/>
              </a:rPr>
              <a:t>http://</a:t>
            </a:r>
            <a:r>
              <a:rPr lang="en-US" dirty="0" smtClean="0">
                <a:latin typeface="Georgia" panose="02040502050405020303" pitchFamily="18" charset="0"/>
                <a:hlinkClick r:id="rId3"/>
              </a:rPr>
              <a:t>www.jjanonis.</a:t>
            </a:r>
            <a:r>
              <a:rPr lang="lt-LT" dirty="0" smtClean="0">
                <a:latin typeface="Georgia" panose="02040502050405020303" pitchFamily="18" charset="0"/>
                <a:hlinkClick r:id="rId3"/>
              </a:rPr>
              <a:t>l</a:t>
            </a:r>
            <a:r>
              <a:rPr lang="en-US" dirty="0" smtClean="0">
                <a:latin typeface="Georgia" panose="02040502050405020303" pitchFamily="18" charset="0"/>
                <a:hlinkClick r:id="rId3"/>
              </a:rPr>
              <a:t>t</a:t>
            </a:r>
            <a:r>
              <a:rPr lang="lt-LT" dirty="0" smtClean="0">
                <a:latin typeface="Georgia" panose="02040502050405020303" pitchFamily="18" charset="0"/>
              </a:rPr>
              <a:t> </a:t>
            </a:r>
            <a:r>
              <a:rPr lang="en-US" dirty="0" smtClean="0">
                <a:latin typeface="Georgia" panose="02040502050405020303" pitchFamily="18" charset="0"/>
              </a:rPr>
              <a:t> </a:t>
            </a:r>
            <a:r>
              <a:rPr lang="en-US" dirty="0">
                <a:latin typeface="Georgia" panose="02040502050405020303" pitchFamily="18" charset="0"/>
              </a:rPr>
              <a:t>	</a:t>
            </a:r>
          </a:p>
          <a:p>
            <a:pPr marL="0" indent="0">
              <a:buNone/>
            </a:pPr>
            <a:endParaRPr lang="lt-LT" dirty="0" smtClean="0">
              <a:latin typeface="Georgia" panose="02040502050405020303" pitchFamily="18" charset="0"/>
            </a:endParaRPr>
          </a:p>
          <a:p>
            <a:r>
              <a:rPr lang="pt-BR" b="1" dirty="0" smtClean="0">
                <a:latin typeface="Georgia" panose="02040502050405020303" pitchFamily="18" charset="0"/>
              </a:rPr>
              <a:t>Agrupamento </a:t>
            </a:r>
            <a:r>
              <a:rPr lang="pt-BR" b="1" dirty="0">
                <a:latin typeface="Georgia" panose="02040502050405020303" pitchFamily="18" charset="0"/>
              </a:rPr>
              <a:t>de Escolas Camilo Castelo </a:t>
            </a:r>
            <a:r>
              <a:rPr lang="pt-BR" b="1" dirty="0" smtClean="0">
                <a:latin typeface="Georgia" panose="02040502050405020303" pitchFamily="18" charset="0"/>
              </a:rPr>
              <a:t>Branco</a:t>
            </a:r>
            <a:r>
              <a:rPr lang="lt-LT" b="1" dirty="0" smtClean="0">
                <a:latin typeface="Georgia" panose="02040502050405020303" pitchFamily="18" charset="0"/>
              </a:rPr>
              <a:t>, </a:t>
            </a:r>
            <a:r>
              <a:rPr lang="en-US" b="1" dirty="0">
                <a:latin typeface="Georgia" panose="02040502050405020303" pitchFamily="18" charset="0"/>
              </a:rPr>
              <a:t>Vila Nova de </a:t>
            </a:r>
            <a:r>
              <a:rPr lang="en-US" b="1" dirty="0" err="1">
                <a:latin typeface="Georgia" panose="02040502050405020303" pitchFamily="18" charset="0"/>
              </a:rPr>
              <a:t>Famalicão</a:t>
            </a:r>
            <a:r>
              <a:rPr lang="en-US" b="1" dirty="0">
                <a:latin typeface="Georgia" panose="02040502050405020303" pitchFamily="18" charset="0"/>
              </a:rPr>
              <a:t> </a:t>
            </a:r>
            <a:r>
              <a:rPr lang="en-US" dirty="0">
                <a:latin typeface="Georgia" panose="02040502050405020303" pitchFamily="18" charset="0"/>
              </a:rPr>
              <a:t>	</a:t>
            </a:r>
          </a:p>
          <a:p>
            <a:pPr marL="0" indent="0">
              <a:buNone/>
            </a:pPr>
            <a:r>
              <a:rPr lang="lt-LT" dirty="0" smtClean="0">
                <a:latin typeface="Georgia" panose="02040502050405020303" pitchFamily="18" charset="0"/>
              </a:rPr>
              <a:t>(Portugalija)</a:t>
            </a:r>
          </a:p>
          <a:p>
            <a:pPr marL="0" indent="0">
              <a:buNone/>
            </a:pPr>
            <a:r>
              <a:rPr lang="en-US" dirty="0" smtClean="0">
                <a:latin typeface="Georgia" panose="02040502050405020303" pitchFamily="18" charset="0"/>
                <a:hlinkClick r:id="rId3"/>
              </a:rPr>
              <a:t>http</a:t>
            </a:r>
            <a:r>
              <a:rPr lang="en-US" dirty="0">
                <a:latin typeface="Georgia" panose="02040502050405020303" pitchFamily="18" charset="0"/>
                <a:hlinkClick r:id="rId3"/>
              </a:rPr>
              <a:t>:// </a:t>
            </a:r>
            <a:r>
              <a:rPr lang="en-US" dirty="0" smtClean="0">
                <a:latin typeface="Georgia" panose="02040502050405020303" pitchFamily="18" charset="0"/>
                <a:hlinkClick r:id="rId4"/>
              </a:rPr>
              <a:t>www.aeccb.pt</a:t>
            </a:r>
            <a:r>
              <a:rPr lang="lt-LT" dirty="0" smtClean="0">
                <a:latin typeface="Georgia" panose="02040502050405020303" pitchFamily="18" charset="0"/>
              </a:rPr>
              <a:t> </a:t>
            </a:r>
          </a:p>
          <a:p>
            <a:pPr marL="0" indent="0">
              <a:buNone/>
            </a:pPr>
            <a:endParaRPr lang="lt-LT" dirty="0" smtClean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lt-LT" b="1" dirty="0" smtClean="0">
                <a:latin typeface="Georgia" panose="02040502050405020303" pitchFamily="18" charset="0"/>
              </a:rPr>
              <a:t>Bendra informacija:</a:t>
            </a:r>
            <a:endParaRPr lang="lt-LT" b="1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en-US" dirty="0">
                <a:latin typeface="Georgia" panose="02040502050405020303" pitchFamily="18" charset="0"/>
                <a:hlinkClick r:id="rId5"/>
              </a:rPr>
              <a:t>https://www.facebook.com/groups/2436600516377361</a:t>
            </a:r>
            <a:r>
              <a:rPr lang="en-US" dirty="0" smtClean="0">
                <a:latin typeface="Georgia" panose="02040502050405020303" pitchFamily="18" charset="0"/>
                <a:hlinkClick r:id="rId5"/>
              </a:rPr>
              <a:t>/</a:t>
            </a:r>
            <a:r>
              <a:rPr lang="lt-LT" dirty="0" smtClean="0">
                <a:latin typeface="Georgia" panose="02040502050405020303" pitchFamily="18" charset="0"/>
              </a:rPr>
              <a:t> </a:t>
            </a:r>
            <a:endParaRPr lang="en-US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5572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475" y="130629"/>
            <a:ext cx="9397138" cy="6548845"/>
          </a:xfrm>
        </p:spPr>
      </p:pic>
    </p:spTree>
    <p:extLst>
      <p:ext uri="{BB962C8B-B14F-4D97-AF65-F5344CB8AC3E}">
        <p14:creationId xmlns:p14="http://schemas.microsoft.com/office/powerpoint/2010/main" val="28362811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4000" b="1" dirty="0" smtClean="0">
                <a:latin typeface="Georgia" panose="02040502050405020303" pitchFamily="18" charset="0"/>
              </a:rPr>
              <a:t>INFORMACIJA APIE PROJEKTĄ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dirty="0"/>
              <a:t/>
            </a:r>
            <a:br>
              <a:rPr lang="lt-LT" dirty="0"/>
            </a:br>
            <a:r>
              <a:rPr lang="lt-LT" dirty="0" smtClean="0"/>
              <a:t/>
            </a:r>
            <a:br>
              <a:rPr lang="lt-LT" dirty="0" smtClean="0"/>
            </a:br>
            <a:r>
              <a:rPr lang="en-US" sz="3100" dirty="0">
                <a:latin typeface="Georgia" panose="02040502050405020303" pitchFamily="18" charset="0"/>
                <a:hlinkClick r:id="rId2"/>
              </a:rPr>
              <a:t>https://</a:t>
            </a:r>
            <a:r>
              <a:rPr lang="en-US" sz="3100" dirty="0" smtClean="0">
                <a:latin typeface="Georgia" panose="02040502050405020303" pitchFamily="18" charset="0"/>
                <a:hlinkClick r:id="rId2"/>
              </a:rPr>
              <a:t>twinspace.etwinning.net/98273/home</a:t>
            </a:r>
            <a:r>
              <a:rPr lang="lt-LT" sz="3100" dirty="0" smtClean="0">
                <a:latin typeface="Georgia" panose="02040502050405020303" pitchFamily="18" charset="0"/>
              </a:rPr>
              <a:t> </a:t>
            </a:r>
            <a:endParaRPr lang="en-US" sz="3100" dirty="0">
              <a:latin typeface="Georgia" panose="02040502050405020303" pitchFamily="18" charset="0"/>
            </a:endParaRPr>
          </a:p>
        </p:txBody>
      </p:sp>
      <p:pic>
        <p:nvPicPr>
          <p:cNvPr id="3074" name="Picture 2" descr="https://twinspace.etwinning.net/images/twinspace2018/logo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980" y="2717074"/>
            <a:ext cx="6545866" cy="1794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5366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>
                <a:latin typeface="Georgia" panose="02040502050405020303" pitchFamily="18" charset="0"/>
              </a:rPr>
              <a:t>JANONIEČIAI PROJEKTO DALYVIAI</a:t>
            </a:r>
            <a:r>
              <a:rPr lang="lt-LT" dirty="0" smtClean="0"/>
              <a:t/>
            </a:r>
            <a:br>
              <a:rPr lang="lt-LT" dirty="0" smtClean="0"/>
            </a:br>
            <a:r>
              <a:rPr lang="lt-LT" sz="2700" b="1" i="1" dirty="0"/>
              <a:t>Projekto administravimo komanda </a:t>
            </a:r>
            <a:r>
              <a:rPr lang="lt-LT" sz="2700" dirty="0" smtClean="0"/>
              <a:t/>
            </a:r>
            <a:br>
              <a:rPr lang="lt-LT" sz="2700" dirty="0" smtClean="0"/>
            </a:br>
            <a:r>
              <a:rPr lang="lt-LT" sz="2000" dirty="0" smtClean="0"/>
              <a:t>( </a:t>
            </a:r>
            <a:r>
              <a:rPr lang="lt-LT" sz="2000" dirty="0"/>
              <a:t>Direktoriaus  įsakymas 2019-11-11d. Nr. V- 440)</a:t>
            </a:r>
            <a:br>
              <a:rPr lang="lt-LT" sz="2000" dirty="0"/>
            </a:br>
            <a:r>
              <a:rPr lang="lt-LT" dirty="0" smtClean="0"/>
              <a:t/>
            </a:r>
            <a:br>
              <a:rPr lang="lt-LT" dirty="0" smtClean="0"/>
            </a:br>
            <a:endParaRPr lang="en-US" dirty="0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2589212" y="2508068"/>
            <a:ext cx="8915400" cy="3403153"/>
          </a:xfrm>
        </p:spPr>
        <p:txBody>
          <a:bodyPr/>
          <a:lstStyle/>
          <a:p>
            <a:r>
              <a:rPr lang="lt-LT" b="1" i="1" dirty="0" smtClean="0"/>
              <a:t>Kristina </a:t>
            </a:r>
            <a:r>
              <a:rPr lang="lt-LT" b="1" i="1" dirty="0"/>
              <a:t>Murauskienė </a:t>
            </a:r>
            <a:r>
              <a:rPr lang="lt-LT" dirty="0"/>
              <a:t>- </a:t>
            </a:r>
            <a:r>
              <a:rPr lang="lt-LT" dirty="0" smtClean="0"/>
              <a:t> projekto koordinatorė (istorijos </a:t>
            </a:r>
            <a:r>
              <a:rPr lang="lt-LT" dirty="0"/>
              <a:t>mokytoja</a:t>
            </a:r>
            <a:r>
              <a:rPr lang="lt-LT" dirty="0" smtClean="0"/>
              <a:t>).</a:t>
            </a:r>
          </a:p>
          <a:p>
            <a:r>
              <a:rPr lang="lt-LT" b="1" i="1" dirty="0" smtClean="0"/>
              <a:t>Daiva Poškienė </a:t>
            </a:r>
            <a:r>
              <a:rPr lang="lt-LT" dirty="0" smtClean="0"/>
              <a:t>– projekto finansų koordinatorė.</a:t>
            </a:r>
          </a:p>
          <a:p>
            <a:r>
              <a:rPr lang="lt-LT" b="1" i="1" dirty="0" smtClean="0"/>
              <a:t>Milda </a:t>
            </a:r>
            <a:r>
              <a:rPr lang="lt-LT" b="1" i="1" dirty="0" err="1" smtClean="0"/>
              <a:t>Sinickienė</a:t>
            </a:r>
            <a:r>
              <a:rPr lang="lt-LT" b="1" i="1" dirty="0" smtClean="0"/>
              <a:t> </a:t>
            </a:r>
            <a:r>
              <a:rPr lang="lt-LT" dirty="0" smtClean="0"/>
              <a:t>– ugdymo skyriaus vedėja, atsakinga už projekto mokymo ir mokymosi veiklų įgyvendinimą, projekto viešinimą. </a:t>
            </a:r>
          </a:p>
          <a:p>
            <a:r>
              <a:rPr lang="lt-LT" b="1" i="1" dirty="0" smtClean="0"/>
              <a:t>Vilija </a:t>
            </a:r>
            <a:r>
              <a:rPr lang="lt-LT" b="1" i="1" dirty="0" err="1" smtClean="0"/>
              <a:t>Šlivinskaitė</a:t>
            </a:r>
            <a:r>
              <a:rPr lang="lt-LT" b="1" i="1" dirty="0" smtClean="0"/>
              <a:t> </a:t>
            </a:r>
            <a:r>
              <a:rPr lang="lt-LT" dirty="0" smtClean="0"/>
              <a:t>– atsakinga už projekto praktinių veiklų įgyvendinimą (anglų k. mokytoja)</a:t>
            </a:r>
          </a:p>
          <a:p>
            <a:r>
              <a:rPr lang="lt-LT" b="1" dirty="0" smtClean="0"/>
              <a:t>27 gimnazistai (I-II-III kl. </a:t>
            </a:r>
            <a:r>
              <a:rPr lang="lt-LT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71147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777970"/>
          </a:xfrm>
        </p:spPr>
        <p:txBody>
          <a:bodyPr>
            <a:normAutofit fontScale="90000"/>
          </a:bodyPr>
          <a:lstStyle/>
          <a:p>
            <a:r>
              <a:rPr lang="lt-LT" b="1" dirty="0" smtClean="0">
                <a:latin typeface="Georgia" panose="02040502050405020303" pitchFamily="18" charset="0"/>
              </a:rPr>
              <a:t>JANONIEČIAI PROJEKTO DALYVIAI</a:t>
            </a:r>
            <a:endParaRPr lang="en-US" b="1" dirty="0">
              <a:latin typeface="Georgia" panose="02040502050405020303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206" y="1541417"/>
            <a:ext cx="7620000" cy="4963886"/>
          </a:xfrm>
        </p:spPr>
      </p:pic>
    </p:spTree>
    <p:extLst>
      <p:ext uri="{BB962C8B-B14F-4D97-AF65-F5344CB8AC3E}">
        <p14:creationId xmlns:p14="http://schemas.microsoft.com/office/powerpoint/2010/main" val="11158163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 smtClean="0"/>
              <a:t>PROJEKTO VEIKLŲ KALENDORIUS </a:t>
            </a:r>
            <a:endParaRPr lang="en-US" b="1" dirty="0"/>
          </a:p>
        </p:txBody>
      </p:sp>
      <p:sp>
        <p:nvSpPr>
          <p:cNvPr id="7" name="Turinio vietos rezervavimo ženklas 6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>
                <a:latin typeface="Georgia" panose="02040502050405020303" pitchFamily="18" charset="0"/>
              </a:rPr>
              <a:t>2019-10-04-06 d</a:t>
            </a:r>
            <a:r>
              <a:rPr lang="en-US" sz="2000" dirty="0" smtClean="0">
                <a:latin typeface="Georgia" panose="02040502050405020303" pitchFamily="18" charset="0"/>
              </a:rPr>
              <a:t>.</a:t>
            </a:r>
            <a:r>
              <a:rPr lang="lt-LT" sz="2000" dirty="0" smtClean="0">
                <a:latin typeface="Georgia" panose="02040502050405020303" pitchFamily="18" charset="0"/>
              </a:rPr>
              <a:t> – PROJEKTO ĮVADINIS SEMINARAS (PORTUGALIJA)</a:t>
            </a:r>
          </a:p>
          <a:p>
            <a:r>
              <a:rPr lang="lt-LT" sz="2000" dirty="0" smtClean="0">
                <a:latin typeface="Georgia" panose="02040502050405020303" pitchFamily="18" charset="0"/>
              </a:rPr>
              <a:t>2019-11-29-2019-12-04 d.– DARBINIS VIZITAS BRIUSELYJE (PORTUGALIJA )</a:t>
            </a:r>
          </a:p>
          <a:p>
            <a:r>
              <a:rPr lang="lt-LT" sz="2000" dirty="0" smtClean="0">
                <a:latin typeface="Georgia" panose="02040502050405020303" pitchFamily="18" charset="0"/>
              </a:rPr>
              <a:t>2020-03-23- 2020-03-28 d.  - </a:t>
            </a:r>
            <a:r>
              <a:rPr lang="lt-LT" sz="2000" dirty="0">
                <a:latin typeface="Georgia" panose="02040502050405020303" pitchFamily="18" charset="0"/>
              </a:rPr>
              <a:t>DARBINIS VIZITAS </a:t>
            </a:r>
            <a:r>
              <a:rPr lang="lt-LT" sz="2000" dirty="0" smtClean="0">
                <a:latin typeface="Georgia" panose="02040502050405020303" pitchFamily="18" charset="0"/>
              </a:rPr>
              <a:t>STRASBŪRE (LIETUVA)</a:t>
            </a:r>
          </a:p>
          <a:p>
            <a:r>
              <a:rPr lang="lt-LT" sz="2000" dirty="0" smtClean="0">
                <a:latin typeface="Georgia" panose="02040502050405020303" pitchFamily="18" charset="0"/>
              </a:rPr>
              <a:t>2020-10-19- -2020-25 d. </a:t>
            </a:r>
            <a:r>
              <a:rPr lang="lt-LT" sz="2000" dirty="0">
                <a:latin typeface="Georgia" panose="02040502050405020303" pitchFamily="18" charset="0"/>
              </a:rPr>
              <a:t>- DARBINIS VIZITAS </a:t>
            </a:r>
            <a:r>
              <a:rPr lang="lt-LT" sz="2000" dirty="0" smtClean="0">
                <a:latin typeface="Georgia" panose="02040502050405020303" pitchFamily="18" charset="0"/>
              </a:rPr>
              <a:t>ŠIAULIUOSE (LIETUVA)</a:t>
            </a:r>
          </a:p>
          <a:p>
            <a:r>
              <a:rPr lang="lt-LT" sz="2000" dirty="0" smtClean="0">
                <a:latin typeface="Georgia" panose="02040502050405020303" pitchFamily="18" charset="0"/>
              </a:rPr>
              <a:t>2021- 03 mėn. </a:t>
            </a:r>
            <a:r>
              <a:rPr lang="lt-LT" sz="2000" dirty="0">
                <a:latin typeface="Georgia" panose="02040502050405020303" pitchFamily="18" charset="0"/>
              </a:rPr>
              <a:t>- DARBINIS VIZITAS </a:t>
            </a:r>
            <a:r>
              <a:rPr lang="lt-LT" sz="2000" dirty="0" smtClean="0">
                <a:latin typeface="Georgia" panose="02040502050405020303" pitchFamily="18" charset="0"/>
              </a:rPr>
              <a:t>ISPANIJOJE (ISPANIJA)</a:t>
            </a:r>
          </a:p>
          <a:p>
            <a:r>
              <a:rPr lang="lt-LT" sz="2000" dirty="0" smtClean="0">
                <a:latin typeface="Georgia" panose="02040502050405020303" pitchFamily="18" charset="0"/>
              </a:rPr>
              <a:t>2021- 05 mėn. </a:t>
            </a:r>
            <a:r>
              <a:rPr lang="lt-LT" sz="2000" dirty="0">
                <a:latin typeface="Georgia" panose="02040502050405020303" pitchFamily="18" charset="0"/>
              </a:rPr>
              <a:t>- DARBINIS VIZITAS </a:t>
            </a:r>
            <a:r>
              <a:rPr lang="lt-LT" sz="2000" dirty="0" smtClean="0">
                <a:latin typeface="Georgia" panose="02040502050405020303" pitchFamily="18" charset="0"/>
              </a:rPr>
              <a:t> PORTUGALIJOJE (</a:t>
            </a:r>
            <a:r>
              <a:rPr lang="lt-LT" sz="2000" dirty="0">
                <a:latin typeface="Georgia" panose="02040502050405020303" pitchFamily="18" charset="0"/>
              </a:rPr>
              <a:t>PORTUGALIJA</a:t>
            </a:r>
            <a:r>
              <a:rPr lang="lt-LT" sz="2000" dirty="0" smtClean="0">
                <a:latin typeface="Georgia" panose="02040502050405020303" pitchFamily="18" charset="0"/>
              </a:rPr>
              <a:t>)</a:t>
            </a:r>
          </a:p>
          <a:p>
            <a:endParaRPr lang="lt-LT" sz="2000" dirty="0">
              <a:latin typeface="Georgia" panose="02040502050405020303" pitchFamily="18" charset="0"/>
            </a:endParaRPr>
          </a:p>
          <a:p>
            <a:r>
              <a:rPr lang="lt-LT" sz="2000" b="1" dirty="0" smtClean="0">
                <a:latin typeface="Georgia" panose="02040502050405020303" pitchFamily="18" charset="0"/>
              </a:rPr>
              <a:t>FINANSAI </a:t>
            </a:r>
            <a:r>
              <a:rPr lang="lt-LT" sz="2000" b="1" dirty="0">
                <a:latin typeface="Georgia" panose="02040502050405020303" pitchFamily="18" charset="0"/>
              </a:rPr>
              <a:t>- €. </a:t>
            </a:r>
            <a:r>
              <a:rPr lang="lt-LT" sz="2000" b="1" dirty="0" smtClean="0">
                <a:latin typeface="Georgia" panose="02040502050405020303" pitchFamily="18" charset="0"/>
              </a:rPr>
              <a:t>30.797.00  </a:t>
            </a:r>
            <a:endParaRPr lang="lt-LT" sz="2000" b="1" dirty="0">
              <a:latin typeface="Georgia" panose="02040502050405020303" pitchFamily="18" charset="0"/>
            </a:endParaRPr>
          </a:p>
          <a:p>
            <a:pPr marL="0" indent="0">
              <a:buNone/>
            </a:pPr>
            <a:r>
              <a:rPr lang="lt-LT" sz="2000" dirty="0" smtClean="0">
                <a:latin typeface="Georgia" panose="02040502050405020303" pitchFamily="18" charset="0"/>
              </a:rPr>
              <a:t> </a:t>
            </a:r>
            <a:endParaRPr lang="en-US" sz="2000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0766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592925" y="597984"/>
            <a:ext cx="8911687" cy="1280890"/>
          </a:xfrm>
        </p:spPr>
        <p:txBody>
          <a:bodyPr/>
          <a:lstStyle/>
          <a:p>
            <a:r>
              <a:rPr lang="lt-LT" b="1" dirty="0" smtClean="0">
                <a:latin typeface="Georgia" panose="02040502050405020303" pitchFamily="18" charset="0"/>
              </a:rPr>
              <a:t>I susitikimas (Frankfurtas ) </a:t>
            </a:r>
            <a:br>
              <a:rPr lang="lt-LT" b="1" dirty="0" smtClean="0">
                <a:latin typeface="Georgia" panose="02040502050405020303" pitchFamily="18" charset="0"/>
              </a:rPr>
            </a:br>
            <a:r>
              <a:rPr lang="lt-LT" sz="2800" b="1" dirty="0" smtClean="0">
                <a:latin typeface="Georgia" panose="02040502050405020303" pitchFamily="18" charset="0"/>
              </a:rPr>
              <a:t>2019-10-04-06 d.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pic>
        <p:nvPicPr>
          <p:cNvPr id="4100" name="Picture 4" descr="https://twinspace.etwinning.net/files/collabspace/3/73/273/98273/images/b810600d9_opt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925" y="1968137"/>
            <a:ext cx="7726732" cy="426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8243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b="1" dirty="0" smtClean="0">
                <a:latin typeface="Georgia" panose="02040502050405020303" pitchFamily="18" charset="0"/>
              </a:rPr>
              <a:t>PROJEKTO VEIKLOS BRIUSELYJE ( EP)</a:t>
            </a:r>
            <a:br>
              <a:rPr lang="lt-LT" b="1" dirty="0" smtClean="0">
                <a:latin typeface="Georgia" panose="02040502050405020303" pitchFamily="18" charset="0"/>
              </a:rPr>
            </a:br>
            <a:r>
              <a:rPr lang="lt-LT" sz="2800" b="1" dirty="0" smtClean="0">
                <a:latin typeface="Georgia" panose="02040502050405020303" pitchFamily="18" charset="0"/>
              </a:rPr>
              <a:t>2019-11-29- 2019-12-04 d.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90651" y="2133599"/>
            <a:ext cx="7280366" cy="4519749"/>
          </a:xfrm>
          <a:prstGeom prst="rect">
            <a:avLst/>
          </a:prstGeom>
        </p:spPr>
      </p:pic>
      <p:pic>
        <p:nvPicPr>
          <p:cNvPr id="5" name="Paveikslėlis 3" descr="Paveikslėlis, kuriame yra asmuo, vidinis, grupė, grindys&#10;&#10;Automatiškai sugeneruotas aprašym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0651" y="1905000"/>
            <a:ext cx="8377646" cy="5318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553639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1282389" cy="6046656"/>
          </a:xfrm>
        </p:spPr>
        <p:txBody>
          <a:bodyPr/>
          <a:lstStyle/>
          <a:p>
            <a:r>
              <a:rPr lang="lt-LT" b="1" dirty="0" smtClean="0">
                <a:latin typeface="Georgia" panose="02040502050405020303" pitchFamily="18" charset="0"/>
              </a:rPr>
              <a:t>B</a:t>
            </a:r>
            <a:br>
              <a:rPr lang="lt-LT" b="1" dirty="0" smtClean="0">
                <a:latin typeface="Georgia" panose="02040502050405020303" pitchFamily="18" charset="0"/>
              </a:rPr>
            </a:br>
            <a:r>
              <a:rPr lang="lt-LT" b="1" dirty="0" smtClean="0">
                <a:latin typeface="Georgia" panose="02040502050405020303" pitchFamily="18" charset="0"/>
              </a:rPr>
              <a:t>R</a:t>
            </a:r>
            <a:br>
              <a:rPr lang="lt-LT" b="1" dirty="0" smtClean="0">
                <a:latin typeface="Georgia" panose="02040502050405020303" pitchFamily="18" charset="0"/>
              </a:rPr>
            </a:br>
            <a:r>
              <a:rPr lang="lt-LT" b="1" dirty="0" smtClean="0">
                <a:latin typeface="Georgia" panose="02040502050405020303" pitchFamily="18" charset="0"/>
              </a:rPr>
              <a:t>I</a:t>
            </a:r>
            <a:br>
              <a:rPr lang="lt-LT" b="1" dirty="0" smtClean="0">
                <a:latin typeface="Georgia" panose="02040502050405020303" pitchFamily="18" charset="0"/>
              </a:rPr>
            </a:br>
            <a:r>
              <a:rPr lang="lt-LT" b="1" dirty="0" smtClean="0">
                <a:latin typeface="Georgia" panose="02040502050405020303" pitchFamily="18" charset="0"/>
              </a:rPr>
              <a:t>U</a:t>
            </a:r>
            <a:br>
              <a:rPr lang="lt-LT" b="1" dirty="0" smtClean="0">
                <a:latin typeface="Georgia" panose="02040502050405020303" pitchFamily="18" charset="0"/>
              </a:rPr>
            </a:br>
            <a:r>
              <a:rPr lang="lt-LT" b="1" dirty="0" smtClean="0">
                <a:latin typeface="Georgia" panose="02040502050405020303" pitchFamily="18" charset="0"/>
              </a:rPr>
              <a:t>S</a:t>
            </a:r>
            <a:br>
              <a:rPr lang="lt-LT" b="1" dirty="0" smtClean="0">
                <a:latin typeface="Georgia" panose="02040502050405020303" pitchFamily="18" charset="0"/>
              </a:rPr>
            </a:br>
            <a:r>
              <a:rPr lang="lt-LT" b="1" dirty="0" smtClean="0">
                <a:latin typeface="Georgia" panose="02040502050405020303" pitchFamily="18" charset="0"/>
              </a:rPr>
              <a:t>E</a:t>
            </a:r>
            <a:br>
              <a:rPr lang="lt-LT" b="1" dirty="0" smtClean="0">
                <a:latin typeface="Georgia" panose="02040502050405020303" pitchFamily="18" charset="0"/>
              </a:rPr>
            </a:br>
            <a:r>
              <a:rPr lang="lt-LT" b="1" dirty="0" smtClean="0">
                <a:latin typeface="Georgia" panose="02040502050405020303" pitchFamily="18" charset="0"/>
              </a:rPr>
              <a:t>L</a:t>
            </a:r>
            <a:br>
              <a:rPr lang="lt-LT" b="1" dirty="0" smtClean="0">
                <a:latin typeface="Georgia" panose="02040502050405020303" pitchFamily="18" charset="0"/>
              </a:rPr>
            </a:br>
            <a:r>
              <a:rPr lang="lt-LT" b="1" dirty="0" smtClean="0">
                <a:latin typeface="Georgia" panose="02040502050405020303" pitchFamily="18" charset="0"/>
              </a:rPr>
              <a:t>I</a:t>
            </a:r>
            <a:br>
              <a:rPr lang="lt-LT" b="1" dirty="0" smtClean="0">
                <a:latin typeface="Georgia" panose="02040502050405020303" pitchFamily="18" charset="0"/>
              </a:rPr>
            </a:br>
            <a:r>
              <a:rPr lang="lt-LT" b="1" dirty="0">
                <a:latin typeface="Georgia" panose="02040502050405020303" pitchFamily="18" charset="0"/>
              </a:rPr>
              <a:t>S</a:t>
            </a:r>
            <a:endParaRPr lang="en-US" b="1" dirty="0">
              <a:latin typeface="Georgia" panose="02040502050405020303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4651" y="0"/>
            <a:ext cx="7995058" cy="6670766"/>
          </a:xfrm>
        </p:spPr>
      </p:pic>
    </p:spTree>
    <p:extLst>
      <p:ext uri="{BB962C8B-B14F-4D97-AF65-F5344CB8AC3E}">
        <p14:creationId xmlns:p14="http://schemas.microsoft.com/office/powerpoint/2010/main" val="38875089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027603" y="0"/>
            <a:ext cx="5034369" cy="377825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479" y="0"/>
            <a:ext cx="5651482" cy="4230991"/>
          </a:xfrm>
          <a:prstGeom prst="rect">
            <a:avLst/>
          </a:prstGeom>
        </p:spPr>
      </p:pic>
      <p:pic>
        <p:nvPicPr>
          <p:cNvPr id="7" name="Paveikslėlis 4" descr="Paveikslėlis, kuriame yra asmuo, vidinis, lubos, siena&#10;&#10;Automatiškai sugeneruotas aprašym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8318" y="3173685"/>
            <a:ext cx="5584825" cy="4189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aveikslėlis 3" descr="Paveikslėlis, kuriame yra asmuo, apranga, sėdėjimas, moteris&#10;&#10;Automatiškai sugeneruotas aprašym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868" y="4354285"/>
            <a:ext cx="3547110" cy="2425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08545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74170"/>
            <a:ext cx="4962590" cy="6684423"/>
          </a:xfrm>
          <a:prstGeom prst="rect">
            <a:avLst/>
          </a:prstGeom>
        </p:spPr>
      </p:pic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5145470" y="624110"/>
            <a:ext cx="4145756" cy="1039227"/>
          </a:xfrm>
        </p:spPr>
        <p:txBody>
          <a:bodyPr>
            <a:normAutofit/>
          </a:bodyPr>
          <a:lstStyle/>
          <a:p>
            <a:r>
              <a:rPr lang="lt-LT" sz="2800" b="1" dirty="0" smtClean="0">
                <a:latin typeface="Georgia" panose="02040502050405020303" pitchFamily="18" charset="0"/>
              </a:rPr>
              <a:t>Susitikimo </a:t>
            </a:r>
            <a:br>
              <a:rPr lang="lt-LT" sz="2800" b="1" dirty="0" smtClean="0">
                <a:latin typeface="Georgia" panose="02040502050405020303" pitchFamily="18" charset="0"/>
              </a:rPr>
            </a:br>
            <a:r>
              <a:rPr lang="lt-LT" sz="2800" b="1" dirty="0" smtClean="0">
                <a:latin typeface="Georgia" panose="02040502050405020303" pitchFamily="18" charset="0"/>
              </a:rPr>
              <a:t>           akimirkos</a:t>
            </a:r>
            <a:endParaRPr lang="en-US" sz="2800" b="1" dirty="0">
              <a:latin typeface="Georgia" panose="02040502050405020303" pitchFamily="18" charset="0"/>
            </a:endParaRPr>
          </a:p>
        </p:txBody>
      </p:sp>
      <p:pic>
        <p:nvPicPr>
          <p:cNvPr id="5" name="Paveikslėlis 3" descr="Paveikslėlis, kuriame yra asmuo, stovimas, žemė, lubos&#10;&#10;Automatiškai sugeneruotas aprašymas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1225" y="15875"/>
            <a:ext cx="2833687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aveikslėlis 3" descr="Paveikslėlis, kuriame yra asmuo, vidinis, grupė, pozuojantis&#10;&#10;Automatiškai sugeneruotas aprašyma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0244" y="2812870"/>
            <a:ext cx="5457825" cy="41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022649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Georgia" panose="02040502050405020303" pitchFamily="18" charset="0"/>
              </a:rPr>
              <a:t>PROJEKTO REZULTATAI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400" dirty="0">
                <a:latin typeface="Georgia" panose="02040502050405020303" pitchFamily="18" charset="0"/>
              </a:rPr>
              <a:t>Projekto veiklų rezultatai naudojami ugdymo procese  ir projekto partnerių </a:t>
            </a:r>
            <a:r>
              <a:rPr lang="lt-LT" sz="2400" dirty="0" smtClean="0">
                <a:latin typeface="Georgia" panose="02040502050405020303" pitchFamily="18" charset="0"/>
              </a:rPr>
              <a:t>mokyklose.</a:t>
            </a:r>
          </a:p>
          <a:p>
            <a:r>
              <a:rPr lang="lt-LT" sz="2400" dirty="0">
                <a:latin typeface="Georgia" panose="02040502050405020303" pitchFamily="18" charset="0"/>
              </a:rPr>
              <a:t>Įtaką  projekto dalyviams :</a:t>
            </a:r>
          </a:p>
          <a:p>
            <a:pPr lvl="1"/>
            <a:r>
              <a:rPr lang="lt-LT" sz="2400" dirty="0">
                <a:latin typeface="Georgia" panose="02040502050405020303" pitchFamily="18" charset="0"/>
              </a:rPr>
              <a:t>drąsa veikti –mokytojų iniciatyvos; </a:t>
            </a:r>
          </a:p>
          <a:p>
            <a:pPr lvl="1"/>
            <a:r>
              <a:rPr lang="lt-LT" sz="2400" dirty="0">
                <a:latin typeface="Georgia" panose="02040502050405020303" pitchFamily="18" charset="0"/>
              </a:rPr>
              <a:t>mokinių pažanga įvairiose </a:t>
            </a:r>
            <a:r>
              <a:rPr lang="lt-LT" sz="2400" dirty="0" smtClean="0">
                <a:latin typeface="Georgia" panose="02040502050405020303" pitchFamily="18" charset="0"/>
              </a:rPr>
              <a:t>srityse.</a:t>
            </a:r>
          </a:p>
          <a:p>
            <a:r>
              <a:rPr lang="lt-LT" sz="2400" dirty="0">
                <a:latin typeface="Georgia" panose="02040502050405020303" pitchFamily="18" charset="0"/>
              </a:rPr>
              <a:t>Matomi , pamatuojami, žinomi...</a:t>
            </a:r>
          </a:p>
          <a:p>
            <a:endParaRPr lang="lt-LT" sz="2400" dirty="0" smtClean="0">
              <a:latin typeface="Georgia" panose="02040502050405020303" pitchFamily="18" charset="0"/>
            </a:endParaRP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6574371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2592925" y="5669280"/>
            <a:ext cx="8911687" cy="1001485"/>
          </a:xfrm>
        </p:spPr>
        <p:txBody>
          <a:bodyPr>
            <a:normAutofit/>
          </a:bodyPr>
          <a:lstStyle/>
          <a:p>
            <a:r>
              <a:rPr lang="lt-LT" sz="1600" dirty="0" smtClean="0">
                <a:latin typeface="Georgia" panose="02040502050405020303" pitchFamily="18" charset="0"/>
              </a:rPr>
              <a:t>Kristina Murauskienė - projekto </a:t>
            </a:r>
            <a:r>
              <a:rPr lang="lt-LT" sz="1600" i="1" dirty="0" smtClean="0">
                <a:latin typeface="Georgia" panose="02040502050405020303" pitchFamily="18" charset="0"/>
              </a:rPr>
              <a:t>,, + Dalyvaujamoji </a:t>
            </a:r>
            <a:r>
              <a:rPr lang="lt-LT" sz="1600" i="1" dirty="0" err="1" smtClean="0">
                <a:latin typeface="Georgia" panose="02040502050405020303" pitchFamily="18" charset="0"/>
              </a:rPr>
              <a:t>demokratija+aktyvus</a:t>
            </a:r>
            <a:r>
              <a:rPr lang="lt-LT" sz="1600" i="1" dirty="0" smtClean="0">
                <a:latin typeface="Georgia" panose="02040502050405020303" pitchFamily="18" charset="0"/>
              </a:rPr>
              <a:t> pilietiškumas“    											</a:t>
            </a:r>
            <a:r>
              <a:rPr lang="lt-LT" sz="1600" dirty="0" smtClean="0">
                <a:latin typeface="Georgia" panose="02040502050405020303" pitchFamily="18" charset="0"/>
              </a:rPr>
              <a:t>koordinatorė </a:t>
            </a:r>
            <a:endParaRPr lang="en-US" sz="1600" dirty="0">
              <a:latin typeface="Georgia" panose="02040502050405020303" pitchFamily="18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58646"/>
            <a:ext cx="7872549" cy="4992920"/>
          </a:xfrm>
        </p:spPr>
      </p:pic>
    </p:spTree>
    <p:extLst>
      <p:ext uri="{BB962C8B-B14F-4D97-AF65-F5344CB8AC3E}">
        <p14:creationId xmlns:p14="http://schemas.microsoft.com/office/powerpoint/2010/main" val="4024170225"/>
      </p:ext>
    </p:extLst>
  </p:cSld>
  <p:clrMapOvr>
    <a:masterClrMapping/>
  </p:clrMapOvr>
</p:sld>
</file>

<file path=ppt/theme/theme1.xml><?xml version="1.0" encoding="utf-8"?>
<a:theme xmlns:a="http://schemas.openxmlformats.org/drawingml/2006/main" name="Šnabždesys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133</TotalTime>
  <Words>268</Words>
  <Application>Microsoft Office PowerPoint</Application>
  <PresentationFormat>Plačiaekranė</PresentationFormat>
  <Paragraphs>55</Paragraphs>
  <Slides>17</Slides>
  <Notes>0</Notes>
  <HiddenSlides>0</HiddenSlides>
  <MMClips>0</MMClips>
  <ScaleCrop>false</ScaleCrop>
  <HeadingPairs>
    <vt:vector size="6" baseType="variant">
      <vt:variant>
        <vt:lpstr>Naudojami šriftai</vt:lpstr>
      </vt:variant>
      <vt:variant>
        <vt:i4>4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17</vt:i4>
      </vt:variant>
    </vt:vector>
  </HeadingPairs>
  <TitlesOfParts>
    <vt:vector size="22" baseType="lpstr">
      <vt:lpstr>Arial</vt:lpstr>
      <vt:lpstr>Century Gothic</vt:lpstr>
      <vt:lpstr>Georgia</vt:lpstr>
      <vt:lpstr>Wingdings 3</vt:lpstr>
      <vt:lpstr>Šnabždesys</vt:lpstr>
      <vt:lpstr>‚‚+ PARTICIPATORY DEMOCRACY,        + ACTIVE CITIZENSHIP“  </vt:lpstr>
      <vt:lpstr>PROJEKTO TIKSLAI  </vt:lpstr>
      <vt:lpstr>PROJEKTO TRUKMĖ </vt:lpstr>
      <vt:lpstr>„PowerPoint“ pateiktis</vt:lpstr>
      <vt:lpstr>PARTNERIAI</vt:lpstr>
      <vt:lpstr>„PowerPoint“ pateiktis</vt:lpstr>
      <vt:lpstr>INFORMACIJA APIE PROJEKTĄ   https://twinspace.etwinning.net/98273/home </vt:lpstr>
      <vt:lpstr>JANONIEČIAI PROJEKTO DALYVIAI Projekto administravimo komanda  ( Direktoriaus  įsakymas 2019-11-11d. Nr. V- 440)  </vt:lpstr>
      <vt:lpstr>JANONIEČIAI PROJEKTO DALYVIAI</vt:lpstr>
      <vt:lpstr>PROJEKTO VEIKLŲ KALENDORIUS </vt:lpstr>
      <vt:lpstr>I susitikimas (Frankfurtas )  2019-10-04-06 d.</vt:lpstr>
      <vt:lpstr>PROJEKTO VEIKLOS BRIUSELYJE ( EP) 2019-11-29- 2019-12-04 d.</vt:lpstr>
      <vt:lpstr>B R I U S E L I S</vt:lpstr>
      <vt:lpstr>„PowerPoint“ pateiktis</vt:lpstr>
      <vt:lpstr>Susitikimo             akimirkos</vt:lpstr>
      <vt:lpstr>PROJEKTO REZULTATAI </vt:lpstr>
      <vt:lpstr>Kristina Murauskienė - projekto ,, + Dalyvaujamoji demokratija+aktyvus pilietiškumas“               koordinatorė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‚‚+ PARTICIPATORY DEMOCRACY,        + ACTIVE CITIZENSHIP“</dc:title>
  <dc:creator>Windows User</dc:creator>
  <cp:lastModifiedBy>JJG</cp:lastModifiedBy>
  <cp:revision>27</cp:revision>
  <dcterms:created xsi:type="dcterms:W3CDTF">2020-01-02T10:10:03Z</dcterms:created>
  <dcterms:modified xsi:type="dcterms:W3CDTF">2020-06-26T09:25:59Z</dcterms:modified>
</cp:coreProperties>
</file>